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68043" autoAdjust="0"/>
  </p:normalViewPr>
  <p:slideViewPr>
    <p:cSldViewPr snapToGrid="0">
      <p:cViewPr varScale="1">
        <p:scale>
          <a:sx n="75" d="100"/>
          <a:sy n="75" d="100"/>
        </p:scale>
        <p:origin x="-2058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45C5B-3B10-4E4B-A1D9-53328581F82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A73A5-DE6D-4ABD-9CDB-BCE3F0280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BEDD-E748-4FEF-9661-C06816AFBC02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249E-FC0B-41B5-8140-E8412D79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hantingmarketing.com/how-to-write-a-good-sentence/" TargetMode="External"/><Relationship Id="rId7" Type="http://schemas.openxmlformats.org/officeDocument/2006/relationships/hyperlink" Target="https://www.enchantingmarketing.com/transitional-phrases-and-sentence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nchantingmarketing.com/rhythm-in-writing/" TargetMode="External"/><Relationship Id="rId5" Type="http://schemas.openxmlformats.org/officeDocument/2006/relationships/hyperlink" Target="https://www.enchantingmarketing.com/write-clear-and-concise-sentences/" TargetMode="External"/><Relationship Id="rId4" Type="http://schemas.openxmlformats.org/officeDocument/2006/relationships/hyperlink" Target="https://www.enchantingmarketing.com/how-to-choose-the-right-words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Activeren</a:t>
            </a:r>
            <a:r>
              <a:rPr lang="en-US" dirty="0" smtClean="0"/>
              <a:t> of </a:t>
            </a:r>
            <a:r>
              <a:rPr lang="en-US" dirty="0" err="1" smtClean="0"/>
              <a:t>informeren</a:t>
            </a:r>
            <a:r>
              <a:rPr lang="en-US" dirty="0" smtClean="0"/>
              <a:t>? </a:t>
            </a:r>
            <a:r>
              <a:rPr lang="en-US" dirty="0" err="1" smtClean="0"/>
              <a:t>Idealiter</a:t>
            </a:r>
            <a:r>
              <a:rPr lang="en-US" dirty="0" smtClean="0"/>
              <a:t> is </a:t>
            </a:r>
            <a:r>
              <a:rPr lang="en-US" dirty="0" err="1" smtClean="0"/>
              <a:t>elke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activierend</a:t>
            </a:r>
            <a:r>
              <a:rPr lang="en-US" baseline="0" dirty="0" smtClean="0"/>
              <a:t>. Of het </a:t>
            </a:r>
            <a:r>
              <a:rPr lang="en-US" baseline="0" dirty="0" err="1" smtClean="0"/>
              <a:t>nou</a:t>
            </a:r>
            <a:r>
              <a:rPr lang="en-US" baseline="0" dirty="0" smtClean="0"/>
              <a:t> eye opening is of direct </a:t>
            </a:r>
            <a:r>
              <a:rPr lang="en-US" baseline="0" dirty="0" err="1" smtClean="0"/>
              <a:t>uitdaagt</a:t>
            </a:r>
            <a:r>
              <a:rPr lang="en-US" baseline="0" dirty="0" smtClean="0"/>
              <a:t> tot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bepaalde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actie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Tijdsbesteding</a:t>
            </a:r>
            <a:r>
              <a:rPr lang="en-US" dirty="0" smtClean="0"/>
              <a:t>: </a:t>
            </a:r>
            <a:r>
              <a:rPr lang="en-US" dirty="0" err="1" smtClean="0"/>
              <a:t>kies</a:t>
            </a:r>
            <a:r>
              <a:rPr lang="en-US" dirty="0" smtClean="0"/>
              <a:t> </a:t>
            </a:r>
            <a:r>
              <a:rPr lang="en-US" dirty="0" err="1" smtClean="0"/>
              <a:t>daarvanuit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 van je </a:t>
            </a:r>
            <a:r>
              <a:rPr lang="en-US" baseline="0" dirty="0" err="1" smtClean="0"/>
              <a:t>geschreven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. Is </a:t>
            </a:r>
            <a:r>
              <a:rPr lang="en-US" baseline="0" dirty="0" err="1" smtClean="0"/>
              <a:t>hij</a:t>
            </a:r>
            <a:r>
              <a:rPr lang="en-US" baseline="0" dirty="0" smtClean="0"/>
              <a:t> erg </a:t>
            </a:r>
            <a:r>
              <a:rPr lang="en-US" baseline="0" dirty="0" err="1" smtClean="0"/>
              <a:t>lang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Denk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introductie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samenvatting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89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jezelf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beeld</a:t>
            </a:r>
            <a:r>
              <a:rPr lang="en-US" baseline="0" dirty="0" smtClean="0"/>
              <a:t> je in </a:t>
            </a:r>
            <a:r>
              <a:rPr lang="en-US" baseline="0" dirty="0" err="1" smtClean="0"/>
              <a:t>alsof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onderwerp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iemand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anders</a:t>
            </a:r>
            <a:r>
              <a:rPr lang="en-US" baseline="0" dirty="0" smtClean="0"/>
              <a:t> bent die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onderwerp</a:t>
            </a:r>
            <a:r>
              <a:rPr lang="en-US" baseline="0" dirty="0" smtClean="0"/>
              <a:t> x </a:t>
            </a:r>
            <a:r>
              <a:rPr lang="en-US" baseline="0" dirty="0" err="1" smtClean="0"/>
              <a:t>schrijft</a:t>
            </a:r>
            <a:r>
              <a:rPr lang="en-US" baseline="0" dirty="0" smtClean="0"/>
              <a:t>. Wat </a:t>
            </a:r>
            <a:r>
              <a:rPr lang="en-US" baseline="0" dirty="0" err="1" smtClean="0"/>
              <a:t>vraag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Revise: </a:t>
            </a:r>
            <a:r>
              <a:rPr lang="en-US" dirty="0" err="1" smtClean="0"/>
              <a:t>ga</a:t>
            </a:r>
            <a:r>
              <a:rPr lang="en-US" dirty="0" smtClean="0"/>
              <a:t> door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heen</a:t>
            </a:r>
            <a:r>
              <a:rPr lang="en-US" dirty="0" smtClean="0"/>
              <a:t>.</a:t>
            </a:r>
            <a:r>
              <a:rPr lang="en-US" baseline="0" dirty="0" smtClean="0"/>
              <a:t> Is de flow </a:t>
            </a:r>
            <a:r>
              <a:rPr lang="en-US" baseline="0" dirty="0" err="1" smtClean="0"/>
              <a:t>logisch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Volgen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argumenten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elkaar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logisch</a:t>
            </a:r>
            <a:r>
              <a:rPr lang="en-US" baseline="0" dirty="0" smtClean="0"/>
              <a:t> op?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hulpwoorden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eerste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tweede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derde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7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Edit:</a:t>
            </a:r>
            <a:r>
              <a:rPr lang="en-US" baseline="0" dirty="0" smtClean="0"/>
              <a:t> Zin level.</a:t>
            </a:r>
            <a:br>
              <a:rPr lang="en-US" baseline="0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educe average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sentence length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chopping down long sentences as short sentences are easier to read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word choice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communicate your message with more precision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Tighten your writing to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make your sentences concise and clear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your content aloud to create a pleasurable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rhythm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smooth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transitions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74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Zorg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gelezen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endParaRPr lang="en-US" baseline="0" dirty="0" smtClean="0"/>
          </a:p>
          <a:p>
            <a:r>
              <a:rPr lang="en-US" baseline="0" dirty="0" err="1" smtClean="0"/>
              <a:t>Verspreid</a:t>
            </a:r>
            <a:endParaRPr lang="en-US" baseline="0" dirty="0" smtClean="0"/>
          </a:p>
          <a:p>
            <a:r>
              <a:rPr lang="en-US" baseline="0" dirty="0" err="1" smtClean="0"/>
              <a:t>Attributie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afbeeldingen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linkt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Google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Youtube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altijd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Zoekmachines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teksten</a:t>
            </a:r>
            <a:r>
              <a:rPr lang="en-US" baseline="0" dirty="0" smtClean="0"/>
              <a:t> (1000-2000)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SEO. </a:t>
            </a:r>
            <a:r>
              <a:rPr lang="en-US" baseline="0" dirty="0" err="1" smtClean="0"/>
              <a:t>Lezers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</a:t>
            </a:r>
            <a:r>
              <a:rPr lang="en-US" baseline="0" dirty="0" smtClean="0"/>
              <a:t> minder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Zorg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het </a:t>
            </a:r>
            <a:r>
              <a:rPr lang="en-US" baseline="0" dirty="0" err="1" smtClean="0"/>
              <a:t>opdeelt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onderdelen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overgeslagen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42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Zorg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gelezen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endParaRPr lang="en-US" baseline="0" dirty="0" smtClean="0"/>
          </a:p>
          <a:p>
            <a:r>
              <a:rPr lang="en-US" baseline="0" dirty="0" err="1" smtClean="0"/>
              <a:t>Verspreid</a:t>
            </a:r>
            <a:endParaRPr lang="en-US" baseline="0" dirty="0" smtClean="0"/>
          </a:p>
          <a:p>
            <a:r>
              <a:rPr lang="en-US" baseline="0" dirty="0" err="1" smtClean="0"/>
              <a:t>Attributie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afbeeldingen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linkt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Google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Youtube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altijd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Zoekmachines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langre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ik</a:t>
            </a:r>
            <a:r>
              <a:rPr lang="en-US" baseline="0" dirty="0" smtClean="0"/>
              <a:t> had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onderzoek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ingevoerd</a:t>
            </a:r>
            <a:r>
              <a:rPr lang="en-US" baseline="0" dirty="0" smtClean="0"/>
              <a:t>: Why we love research, and you should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9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Zorg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gelezen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endParaRPr lang="en-US" baseline="0" dirty="0" smtClean="0"/>
          </a:p>
          <a:p>
            <a:r>
              <a:rPr lang="en-US" baseline="0" dirty="0" err="1" smtClean="0"/>
              <a:t>Verspreid</a:t>
            </a:r>
            <a:endParaRPr lang="en-US" baseline="0" dirty="0" smtClean="0"/>
          </a:p>
          <a:p>
            <a:r>
              <a:rPr lang="en-US" baseline="0" dirty="0" err="1" smtClean="0"/>
              <a:t>Attributie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afbeeldingen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linkt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Google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Youtube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altijd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Zoekmachines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langre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ik</a:t>
            </a:r>
            <a:r>
              <a:rPr lang="en-US" baseline="0" dirty="0" smtClean="0"/>
              <a:t> had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onderzoek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ingevoerd</a:t>
            </a:r>
            <a:r>
              <a:rPr lang="en-US" baseline="0" dirty="0" smtClean="0"/>
              <a:t>: Why we love research, and you should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249E-FC0B-41B5-8140-E8412D790C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7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3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8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1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7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5C0B-CD83-4453-85C3-232A8620A14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69CC-F5EB-41AA-9644-A6C3906FA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" t="4167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5888" y="2615222"/>
            <a:ext cx="4199256" cy="195252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rgbClr val="163E64"/>
                </a:solidFill>
              </a:rPr>
              <a:t>SCHRIJVEN </a:t>
            </a:r>
          </a:p>
          <a:p>
            <a:pPr algn="ctr"/>
            <a:r>
              <a:rPr lang="en-US" sz="5000" b="1" dirty="0" smtClean="0">
                <a:solidFill>
                  <a:srgbClr val="163E64"/>
                </a:solidFill>
              </a:rPr>
              <a:t>MET IMPACT</a:t>
            </a:r>
            <a:endParaRPr lang="en-US" sz="5000" b="1" dirty="0">
              <a:solidFill>
                <a:srgbClr val="163E6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7913" y="4567742"/>
            <a:ext cx="88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63E64"/>
                </a:solidFill>
                <a:latin typeface="Museo Sans 700" panose="02000000000000000000" pitchFamily="50" charset="0"/>
              </a:rPr>
              <a:t>JIJ</a:t>
            </a:r>
            <a:endParaRPr lang="en-US" dirty="0">
              <a:solidFill>
                <a:srgbClr val="163E64"/>
              </a:solidFill>
              <a:latin typeface="Museo Sans 700" panose="02000000000000000000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407" y="4290743"/>
            <a:ext cx="4101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163E64"/>
                </a:solidFill>
              </a:rPr>
              <a:t>Eva Schouten – 01 / 03 / 2018 </a:t>
            </a:r>
          </a:p>
        </p:txBody>
      </p:sp>
    </p:spTree>
    <p:extLst>
      <p:ext uri="{BB962C8B-B14F-4D97-AF65-F5344CB8AC3E}">
        <p14:creationId xmlns:p14="http://schemas.microsoft.com/office/powerpoint/2010/main" val="7020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Na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deze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crash course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weet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jij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hoe je: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50602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1. </a:t>
            </a:r>
            <a:r>
              <a:rPr lang="en-US" dirty="0" err="1" smtClean="0">
                <a:solidFill>
                  <a:srgbClr val="163E64"/>
                </a:solidFill>
              </a:rPr>
              <a:t>Schrijft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voor</a:t>
            </a:r>
            <a:r>
              <a:rPr lang="en-US" dirty="0" smtClean="0">
                <a:solidFill>
                  <a:srgbClr val="163E64"/>
                </a:solidFill>
              </a:rPr>
              <a:t> de </a:t>
            </a:r>
            <a:r>
              <a:rPr lang="en-US" dirty="0" err="1" smtClean="0">
                <a:solidFill>
                  <a:srgbClr val="163E64"/>
                </a:solidFill>
              </a:rPr>
              <a:t>juiste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lezer</a:t>
            </a: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" y="2253847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2. </a:t>
            </a:r>
            <a:r>
              <a:rPr lang="en-US" dirty="0" err="1" smtClean="0">
                <a:solidFill>
                  <a:srgbClr val="163E64"/>
                </a:solidFill>
              </a:rPr>
              <a:t>Begint</a:t>
            </a:r>
            <a:r>
              <a:rPr lang="en-US" dirty="0" smtClean="0">
                <a:solidFill>
                  <a:srgbClr val="163E64"/>
                </a:solidFill>
              </a:rPr>
              <a:t> met </a:t>
            </a:r>
            <a:r>
              <a:rPr lang="en-US" dirty="0" err="1" smtClean="0">
                <a:solidFill>
                  <a:srgbClr val="163E64"/>
                </a:solidFill>
              </a:rPr>
              <a:t>een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slechte</a:t>
            </a:r>
            <a:r>
              <a:rPr lang="en-US" dirty="0" smtClean="0">
                <a:solidFill>
                  <a:srgbClr val="163E64"/>
                </a:solidFill>
              </a:rPr>
              <a:t> draft </a:t>
            </a: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2976310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3. </a:t>
            </a:r>
            <a:r>
              <a:rPr lang="en-US" dirty="0" err="1" smtClean="0">
                <a:solidFill>
                  <a:srgbClr val="163E64"/>
                </a:solidFill>
              </a:rPr>
              <a:t>Schrijft</a:t>
            </a:r>
            <a:r>
              <a:rPr lang="en-US" dirty="0" smtClean="0">
                <a:solidFill>
                  <a:srgbClr val="163E64"/>
                </a:solidFill>
              </a:rPr>
              <a:t> met </a:t>
            </a:r>
            <a:r>
              <a:rPr lang="en-US" dirty="0" err="1" smtClean="0">
                <a:solidFill>
                  <a:srgbClr val="163E64"/>
                </a:solidFill>
              </a:rPr>
              <a:t>logica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3724134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4. Edit met </a:t>
            </a:r>
            <a:r>
              <a:rPr lang="en-US" dirty="0" err="1" smtClean="0">
                <a:solidFill>
                  <a:srgbClr val="163E64"/>
                </a:solidFill>
              </a:rPr>
              <a:t>plezier</a:t>
            </a:r>
            <a:r>
              <a:rPr lang="en-US" dirty="0" smtClean="0">
                <a:solidFill>
                  <a:srgbClr val="163E64"/>
                </a:solidFill>
              </a:rPr>
              <a:t>   </a:t>
            </a: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9" y="4471958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5. </a:t>
            </a:r>
            <a:r>
              <a:rPr lang="en-US" dirty="0" err="1" smtClean="0">
                <a:solidFill>
                  <a:srgbClr val="163E64"/>
                </a:solidFill>
              </a:rPr>
              <a:t>Zorgt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dat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jouw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stuk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gelezen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wordt</a:t>
            </a:r>
            <a:endParaRPr lang="en-US" dirty="0">
              <a:solidFill>
                <a:srgbClr val="163E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1.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Schrijf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voor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de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juiste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lezer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150602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</a:rPr>
              <a:t>Waarom</a:t>
            </a:r>
            <a:r>
              <a:rPr lang="en-US" b="1" dirty="0" smtClean="0">
                <a:solidFill>
                  <a:srgbClr val="163E64"/>
                </a:solidFill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</a:rPr>
              <a:t>schrijf</a:t>
            </a:r>
            <a:r>
              <a:rPr lang="en-US" b="1" dirty="0" smtClean="0">
                <a:solidFill>
                  <a:srgbClr val="163E64"/>
                </a:solidFill>
              </a:rPr>
              <a:t> je? </a:t>
            </a:r>
            <a:endParaRPr lang="en-US" b="1" dirty="0">
              <a:solidFill>
                <a:srgbClr val="163E6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3382455"/>
            <a:ext cx="53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</a:rPr>
              <a:t>Wie</a:t>
            </a:r>
            <a:r>
              <a:rPr lang="en-US" b="1" dirty="0" smtClean="0">
                <a:solidFill>
                  <a:srgbClr val="163E64"/>
                </a:solidFill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</a:rPr>
              <a:t>leest</a:t>
            </a:r>
            <a:r>
              <a:rPr lang="en-US" b="1" dirty="0" smtClean="0">
                <a:solidFill>
                  <a:srgbClr val="163E64"/>
                </a:solidFill>
              </a:rPr>
              <a:t> het? </a:t>
            </a:r>
            <a:endParaRPr lang="en-US" b="1" dirty="0" smtClean="0">
              <a:solidFill>
                <a:srgbClr val="163E64"/>
              </a:solidFill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2418189"/>
            <a:ext cx="670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63E64"/>
                </a:solidFill>
              </a:rPr>
              <a:t>Moet het </a:t>
            </a:r>
            <a:r>
              <a:rPr lang="en-US" b="1" dirty="0" err="1" smtClean="0">
                <a:solidFill>
                  <a:srgbClr val="163E64"/>
                </a:solidFill>
              </a:rPr>
              <a:t>informeren</a:t>
            </a:r>
            <a:r>
              <a:rPr lang="en-US" b="1" dirty="0" smtClean="0">
                <a:solidFill>
                  <a:srgbClr val="163E64"/>
                </a:solidFill>
              </a:rPr>
              <a:t> of </a:t>
            </a:r>
            <a:r>
              <a:rPr lang="en-US" b="1" dirty="0" err="1" smtClean="0">
                <a:solidFill>
                  <a:srgbClr val="163E64"/>
                </a:solidFill>
              </a:rPr>
              <a:t>activeren</a:t>
            </a:r>
            <a:r>
              <a:rPr lang="en-US" b="1" dirty="0" smtClean="0">
                <a:solidFill>
                  <a:srgbClr val="163E64"/>
                </a:solidFill>
              </a:rPr>
              <a:t>?</a:t>
            </a:r>
            <a:endParaRPr lang="en-US" b="1" dirty="0">
              <a:solidFill>
                <a:srgbClr val="163E6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4346721"/>
            <a:ext cx="53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Waarom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is het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belangrijk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voor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de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lezer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?</a:t>
            </a:r>
            <a:endParaRPr lang="en-US" b="1" dirty="0">
              <a:solidFill>
                <a:srgbClr val="163E6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5310987"/>
            <a:ext cx="53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Maak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een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profiiel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  <a:sym typeface="Wingdings" panose="05000000000000000000" pitchFamily="2" charset="2"/>
              </a:rPr>
              <a:t>omschrijving</a:t>
            </a:r>
            <a:r>
              <a:rPr lang="en-US" b="1" dirty="0" smtClean="0">
                <a:solidFill>
                  <a:srgbClr val="163E64"/>
                </a:solidFill>
                <a:sym typeface="Wingdings" panose="05000000000000000000" pitchFamily="2" charset="2"/>
              </a:rPr>
              <a:t>!</a:t>
            </a:r>
            <a:endParaRPr lang="en-US" b="1" dirty="0">
              <a:solidFill>
                <a:srgbClr val="163E64"/>
              </a:solidFill>
            </a:endParaRPr>
          </a:p>
        </p:txBody>
      </p:sp>
      <p:pic>
        <p:nvPicPr>
          <p:cNvPr id="1028" name="Picture 4" descr="Afbeeldingsresultaat voor anonymou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0" r="29051"/>
          <a:stretch/>
        </p:blipFill>
        <p:spPr bwMode="auto">
          <a:xfrm>
            <a:off x="5731895" y="1690689"/>
            <a:ext cx="2736244" cy="2715411"/>
          </a:xfrm>
          <a:prstGeom prst="ellipse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 flipV="1">
            <a:off x="5168349" y="1106490"/>
            <a:ext cx="834886" cy="87286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99408" y="484127"/>
            <a:ext cx="397565" cy="112579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31895" y="4806392"/>
            <a:ext cx="688783" cy="119684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70783" y="6102627"/>
            <a:ext cx="2216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Leeftijd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87349" y="129048"/>
            <a:ext cx="196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Tijdsbesteding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3869" y="668400"/>
            <a:ext cx="2216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Interesses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9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6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>
                <a:solidFill>
                  <a:srgbClr val="163E64"/>
                </a:solidFill>
                <a:latin typeface="+mn-lt"/>
              </a:rPr>
              <a:t>2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. Begin met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een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slechte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draft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150602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Probeer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vrijschrijven</a:t>
            </a:r>
            <a:r>
              <a:rPr lang="en-US" dirty="0" smtClean="0">
                <a:solidFill>
                  <a:srgbClr val="163E64"/>
                </a:solidFill>
              </a:rPr>
              <a:t>!</a:t>
            </a: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3470160"/>
            <a:ext cx="53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</a:rPr>
              <a:t>Mindmap</a:t>
            </a:r>
            <a:endParaRPr lang="en-US" b="1" dirty="0">
              <a:solidFill>
                <a:srgbClr val="163E6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2412580"/>
            <a:ext cx="3706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</a:rPr>
              <a:t>Kies</a:t>
            </a:r>
            <a:r>
              <a:rPr lang="en-US" b="1" dirty="0" smtClean="0">
                <a:solidFill>
                  <a:srgbClr val="163E64"/>
                </a:solidFill>
              </a:rPr>
              <a:t> </a:t>
            </a:r>
            <a:r>
              <a:rPr lang="en-US" b="1" dirty="0" err="1" smtClean="0">
                <a:solidFill>
                  <a:srgbClr val="163E64"/>
                </a:solidFill>
              </a:rPr>
              <a:t>een</a:t>
            </a:r>
            <a:r>
              <a:rPr lang="en-US" b="1" dirty="0" smtClean="0">
                <a:solidFill>
                  <a:srgbClr val="163E64"/>
                </a:solidFill>
              </a:rPr>
              <a:t> outline of  </a:t>
            </a:r>
            <a:r>
              <a:rPr lang="en-US" b="1" dirty="0" err="1" smtClean="0">
                <a:solidFill>
                  <a:srgbClr val="163E64"/>
                </a:solidFill>
              </a:rPr>
              <a:t>een</a:t>
            </a:r>
            <a:r>
              <a:rPr lang="en-US" b="1" dirty="0" smtClean="0">
                <a:solidFill>
                  <a:srgbClr val="163E64"/>
                </a:solidFill>
              </a:rPr>
              <a:t> reverse outline</a:t>
            </a:r>
            <a:endParaRPr lang="en-US" b="1" dirty="0">
              <a:solidFill>
                <a:srgbClr val="163E6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4398554"/>
            <a:ext cx="53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163E64"/>
                </a:solidFill>
              </a:rPr>
              <a:t>Bundel</a:t>
            </a:r>
            <a:r>
              <a:rPr lang="en-US" b="1" dirty="0" smtClean="0">
                <a:solidFill>
                  <a:srgbClr val="163E64"/>
                </a:solidFill>
              </a:rPr>
              <a:t> je </a:t>
            </a:r>
            <a:r>
              <a:rPr lang="en-US" b="1" dirty="0" err="1" smtClean="0">
                <a:solidFill>
                  <a:srgbClr val="163E64"/>
                </a:solidFill>
              </a:rPr>
              <a:t>Ideeën</a:t>
            </a:r>
            <a:endParaRPr lang="en-US" b="1" dirty="0">
              <a:solidFill>
                <a:srgbClr val="163E64"/>
              </a:solidFill>
            </a:endParaRPr>
          </a:p>
        </p:txBody>
      </p:sp>
      <p:pic>
        <p:nvPicPr>
          <p:cNvPr id="2056" name="Picture 8" descr="Afbeeldingsresultaat voor mindmap art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8"/>
          <a:stretch/>
        </p:blipFill>
        <p:spPr bwMode="auto">
          <a:xfrm>
            <a:off x="4660623" y="1664851"/>
            <a:ext cx="3807516" cy="233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44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3.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Organiseer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je content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50602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Storytelling is key!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650" y="2193939"/>
            <a:ext cx="7839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Intro: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63E64"/>
                </a:solidFill>
              </a:rPr>
              <a:t>12 seconds to impress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163E64"/>
                </a:solidFill>
              </a:rPr>
              <a:t>Reik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uit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naar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lezer</a:t>
            </a:r>
            <a:endParaRPr lang="en-US" dirty="0" smtClean="0">
              <a:solidFill>
                <a:srgbClr val="163E6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63E64"/>
                </a:solidFill>
              </a:rPr>
              <a:t>Spotlight </a:t>
            </a:r>
            <a:r>
              <a:rPr lang="en-US" dirty="0" err="1" smtClean="0">
                <a:solidFill>
                  <a:srgbClr val="163E64"/>
                </a:solidFill>
              </a:rPr>
              <a:t>methode</a:t>
            </a:r>
            <a:r>
              <a:rPr lang="en-US" dirty="0" smtClean="0">
                <a:solidFill>
                  <a:srgbClr val="163E64"/>
                </a:solidFill>
              </a:rPr>
              <a:t> (</a:t>
            </a:r>
            <a:r>
              <a:rPr lang="en-US" dirty="0" err="1">
                <a:solidFill>
                  <a:srgbClr val="163E64"/>
                </a:solidFill>
              </a:rPr>
              <a:t>gebruik</a:t>
            </a:r>
            <a:r>
              <a:rPr lang="en-US" dirty="0">
                <a:solidFill>
                  <a:srgbClr val="163E64"/>
                </a:solidFill>
              </a:rPr>
              <a:t> je </a:t>
            </a:r>
            <a:r>
              <a:rPr lang="en-US" dirty="0" smtClean="0">
                <a:solidFill>
                  <a:srgbClr val="163E64"/>
                </a:solidFill>
              </a:rPr>
              <a:t>persona</a:t>
            </a:r>
            <a:r>
              <a:rPr lang="en-US" dirty="0">
                <a:solidFill>
                  <a:srgbClr val="163E64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5014903"/>
            <a:ext cx="7839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Outro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163E64"/>
                </a:solidFill>
              </a:rPr>
              <a:t>Reflecteer</a:t>
            </a:r>
            <a:endParaRPr lang="en-US" dirty="0" smtClean="0">
              <a:solidFill>
                <a:srgbClr val="163E6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63E64"/>
                </a:solidFill>
              </a:rPr>
              <a:t>Wat is je Call to Action?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3495990"/>
            <a:ext cx="5668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Body: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163E64"/>
                </a:solidFill>
              </a:rPr>
              <a:t>Subkopjes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volgen</a:t>
            </a:r>
            <a:r>
              <a:rPr lang="en-US" dirty="0" smtClean="0">
                <a:solidFill>
                  <a:srgbClr val="163E64"/>
                </a:solidFill>
              </a:rPr>
              <a:t> je storyline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163E64"/>
                </a:solidFill>
              </a:rPr>
              <a:t>Volgordelijkheid</a:t>
            </a:r>
            <a:r>
              <a:rPr lang="en-US" dirty="0" smtClean="0">
                <a:solidFill>
                  <a:srgbClr val="163E64"/>
                </a:solidFill>
              </a:rPr>
              <a:t>: ten </a:t>
            </a:r>
            <a:r>
              <a:rPr lang="en-US" dirty="0" err="1" smtClean="0">
                <a:solidFill>
                  <a:srgbClr val="163E64"/>
                </a:solidFill>
              </a:rPr>
              <a:t>eerste</a:t>
            </a:r>
            <a:r>
              <a:rPr lang="en-US" dirty="0" smtClean="0">
                <a:solidFill>
                  <a:srgbClr val="163E64"/>
                </a:solidFill>
              </a:rPr>
              <a:t>, ten </a:t>
            </a:r>
            <a:r>
              <a:rPr lang="en-US" dirty="0" err="1" smtClean="0">
                <a:solidFill>
                  <a:srgbClr val="163E64"/>
                </a:solidFill>
              </a:rPr>
              <a:t>tweede</a:t>
            </a:r>
            <a:r>
              <a:rPr lang="en-US" dirty="0" smtClean="0">
                <a:solidFill>
                  <a:srgbClr val="163E64"/>
                </a:solidFill>
              </a:rPr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63E64"/>
                </a:solidFill>
              </a:rPr>
              <a:t>Mutually Exclusive, Collectively Exhaustive (</a:t>
            </a:r>
            <a:r>
              <a:rPr lang="en-US" dirty="0" err="1" smtClean="0">
                <a:solidFill>
                  <a:srgbClr val="163E64"/>
                </a:solidFill>
              </a:rPr>
              <a:t>gebruik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mindmap</a:t>
            </a:r>
            <a:r>
              <a:rPr lang="en-US" dirty="0" smtClean="0">
                <a:solidFill>
                  <a:srgbClr val="163E64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163E6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31457" y="1690689"/>
            <a:ext cx="3123839" cy="3559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400" b="1" i="1" dirty="0">
                <a:solidFill>
                  <a:schemeClr val="tx1"/>
                </a:solidFill>
                <a:cs typeface="Courier New" panose="02070309020205020404" pitchFamily="49" charset="0"/>
              </a:rPr>
              <a:t>Cultural Appropriation: wat heb ik daarmee te maken</a:t>
            </a:r>
            <a:r>
              <a:rPr lang="nl-NL" sz="1400" b="1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?</a:t>
            </a:r>
          </a:p>
          <a:p>
            <a:pPr algn="just"/>
            <a:endParaRPr lang="nl-NL" sz="1400" i="1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just"/>
            <a:r>
              <a:rPr lang="nl-NL" sz="1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‘</a:t>
            </a:r>
            <a:r>
              <a:rPr lang="nl-NL" sz="1400" i="1" dirty="0">
                <a:solidFill>
                  <a:schemeClr val="tx1"/>
                </a:solidFill>
                <a:cs typeface="Courier New" panose="02070309020205020404" pitchFamily="49" charset="0"/>
              </a:rPr>
              <a:t>Cultural Appropriation’. Ik weet nog precies dat ik dit woord voor het eerst te horen kreeg. Er was een verhitte discussie gaande tussen twee vrienden. </a:t>
            </a:r>
            <a:endParaRPr lang="nl-NL" sz="1400" i="1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just"/>
            <a:r>
              <a:rPr lang="nl-NL" sz="1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Als </a:t>
            </a:r>
            <a:r>
              <a:rPr lang="nl-NL" sz="1400" i="1" dirty="0">
                <a:solidFill>
                  <a:schemeClr val="tx1"/>
                </a:solidFill>
                <a:cs typeface="Courier New" panose="02070309020205020404" pitchFamily="49" charset="0"/>
              </a:rPr>
              <a:t>antropologiestudent had ik al menig college over ‘othering‘ gevolgd en toch ging het in mijn hoofd van “Appropri-wattes?”. Ik besloot dus wijs mijn mond te houden en thuis ging ik meteen op onderzoek uit (hulde aan Google). Ik leerde van The Oxford English Dictionary</a:t>
            </a:r>
            <a:r>
              <a:rPr lang="nl-NL" sz="1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: (...)</a:t>
            </a:r>
            <a:endParaRPr lang="nl-NL" sz="1400" i="1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4996571" y="2336734"/>
            <a:ext cx="834886" cy="87286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8975" y="1879283"/>
            <a:ext cx="207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Spotlight?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7" grpId="0"/>
      <p:bldP spid="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4. De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meeste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tijd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zit ‘m in de edits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50602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80% </a:t>
            </a:r>
            <a:r>
              <a:rPr lang="en-US" dirty="0" err="1" smtClean="0">
                <a:solidFill>
                  <a:srgbClr val="163E64"/>
                </a:solidFill>
              </a:rPr>
              <a:t>leest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alleen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titel</a:t>
            </a:r>
            <a:r>
              <a:rPr lang="en-US" dirty="0" smtClean="0">
                <a:solidFill>
                  <a:srgbClr val="163E64"/>
                </a:solidFill>
              </a:rPr>
              <a:t>: </a:t>
            </a:r>
            <a:r>
              <a:rPr lang="en-US" dirty="0" err="1" smtClean="0">
                <a:solidFill>
                  <a:srgbClr val="163E64"/>
                </a:solidFill>
              </a:rPr>
              <a:t>besteed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er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dus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tijd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aan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2283496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Maak</a:t>
            </a:r>
            <a:r>
              <a:rPr lang="en-US" dirty="0" smtClean="0">
                <a:solidFill>
                  <a:srgbClr val="163E64"/>
                </a:solidFill>
              </a:rPr>
              <a:t> al je </a:t>
            </a:r>
            <a:r>
              <a:rPr lang="en-US" dirty="0" err="1" smtClean="0">
                <a:solidFill>
                  <a:srgbClr val="163E64"/>
                </a:solidFill>
              </a:rPr>
              <a:t>zinnen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actief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kort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47" y="3060969"/>
            <a:ext cx="451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Vermijd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twijfelwoorden</a:t>
            </a:r>
            <a:r>
              <a:rPr lang="en-US" dirty="0" smtClean="0">
                <a:solidFill>
                  <a:srgbClr val="163E64"/>
                </a:solidFill>
              </a:rPr>
              <a:t>!</a:t>
            </a:r>
          </a:p>
        </p:txBody>
      </p:sp>
      <p:sp>
        <p:nvSpPr>
          <p:cNvPr id="9" name="Rectangle 8"/>
          <p:cNvSpPr/>
          <p:nvPr/>
        </p:nvSpPr>
        <p:spPr>
          <a:xfrm>
            <a:off x="5831457" y="1690689"/>
            <a:ext cx="3123839" cy="3559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400" b="1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Gender perikelen en hevige discussies op veldwerk in Ghana</a:t>
            </a:r>
          </a:p>
          <a:p>
            <a:pPr algn="just"/>
            <a:endParaRPr lang="nl-NL" sz="1400" i="1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just"/>
            <a:r>
              <a:rPr lang="nl-NL" sz="1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(.....)</a:t>
            </a:r>
          </a:p>
          <a:p>
            <a:pPr algn="just"/>
            <a:endParaRPr lang="nl-NL" sz="1400" i="1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just"/>
            <a:r>
              <a:rPr lang="nl-NL" sz="1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Toen ik me hier verder in ging verdiepen, begon ik mij af te vragen: wat zijn de genderrollen die deze situatie zo leken te beinvloeden? Nu zul jij wellicht denken, “hallo Eva, even wakker worden, natuurlijk is dit een kwestie van gender. </a:t>
            </a:r>
            <a:endParaRPr lang="nl-NL" sz="1400" i="1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46" y="3792972"/>
            <a:ext cx="451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Houd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tijdsvorm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persoonlijk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voornaamwoord</a:t>
            </a:r>
            <a:r>
              <a:rPr lang="en-US" dirty="0" smtClean="0">
                <a:solidFill>
                  <a:srgbClr val="163E64"/>
                </a:solidFill>
              </a:rPr>
              <a:t> consistent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46" y="4721159"/>
            <a:ext cx="451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Doe </a:t>
            </a:r>
            <a:r>
              <a:rPr lang="en-US" dirty="0" err="1" smtClean="0">
                <a:solidFill>
                  <a:srgbClr val="163E64"/>
                </a:solidFill>
              </a:rPr>
              <a:t>niet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te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ingewikkeld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houd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zinnen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kort</a:t>
            </a:r>
            <a:r>
              <a:rPr lang="en-US" dirty="0" smtClean="0">
                <a:solidFill>
                  <a:srgbClr val="163E64"/>
                </a:solidFill>
              </a:rPr>
              <a:t>!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996571" y="2336734"/>
            <a:ext cx="834886" cy="87286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24445" y="1877554"/>
            <a:ext cx="207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Lekker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duidelijk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46" y="5583205"/>
            <a:ext cx="451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Lees het </a:t>
            </a:r>
            <a:r>
              <a:rPr lang="en-US" dirty="0" err="1" smtClean="0">
                <a:solidFill>
                  <a:srgbClr val="163E64"/>
                </a:solidFill>
              </a:rPr>
              <a:t>aan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jezelf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voor</a:t>
            </a:r>
            <a:endParaRPr lang="en-US" dirty="0" smtClean="0">
              <a:solidFill>
                <a:srgbClr val="163E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6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5.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Strik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er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omheen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en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klaar</a:t>
            </a:r>
            <a:r>
              <a:rPr lang="en-US" sz="3500" dirty="0">
                <a:solidFill>
                  <a:srgbClr val="163E64"/>
                </a:solidFill>
                <a:latin typeface="+mn-lt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506023"/>
            <a:ext cx="4081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Gelezen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worden</a:t>
            </a:r>
            <a:r>
              <a:rPr lang="en-US" dirty="0" smtClean="0">
                <a:solidFill>
                  <a:srgbClr val="163E64"/>
                </a:solidFill>
              </a:rPr>
              <a:t>? </a:t>
            </a:r>
            <a:r>
              <a:rPr lang="en-US" dirty="0" err="1" smtClean="0">
                <a:solidFill>
                  <a:srgbClr val="163E64"/>
                </a:solidFill>
              </a:rPr>
              <a:t>Promoot</a:t>
            </a:r>
            <a:r>
              <a:rPr lang="en-US" dirty="0" smtClean="0">
                <a:solidFill>
                  <a:srgbClr val="163E64"/>
                </a:solidFill>
              </a:rPr>
              <a:t> je </a:t>
            </a:r>
            <a:r>
              <a:rPr lang="en-US" dirty="0" err="1" smtClean="0">
                <a:solidFill>
                  <a:srgbClr val="163E64"/>
                </a:solidFill>
              </a:rPr>
              <a:t>bericht</a:t>
            </a:r>
            <a:r>
              <a:rPr lang="en-US" dirty="0" smtClean="0">
                <a:solidFill>
                  <a:srgbClr val="163E64"/>
                </a:solidFill>
              </a:rPr>
              <a:t>! (teasers)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3248433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Wat </a:t>
            </a:r>
            <a:r>
              <a:rPr lang="en-US" dirty="0" err="1" smtClean="0">
                <a:solidFill>
                  <a:srgbClr val="163E64"/>
                </a:solidFill>
              </a:rPr>
              <a:t>wil</a:t>
            </a:r>
            <a:r>
              <a:rPr lang="en-US" dirty="0" smtClean="0">
                <a:solidFill>
                  <a:srgbClr val="163E64"/>
                </a:solidFill>
              </a:rPr>
              <a:t> Google?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4034612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Maak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delen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makkelijk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76" y="4807482"/>
            <a:ext cx="3389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Meten</a:t>
            </a:r>
            <a:r>
              <a:rPr lang="en-US" dirty="0" smtClean="0">
                <a:solidFill>
                  <a:srgbClr val="163E64"/>
                </a:solidFill>
              </a:rPr>
              <a:t> is </a:t>
            </a:r>
            <a:r>
              <a:rPr lang="en-US" dirty="0" err="1" smtClean="0">
                <a:solidFill>
                  <a:srgbClr val="163E64"/>
                </a:solidFill>
              </a:rPr>
              <a:t>weten</a:t>
            </a:r>
            <a:r>
              <a:rPr lang="en-US" dirty="0" smtClean="0">
                <a:solidFill>
                  <a:srgbClr val="163E64"/>
                </a:solidFill>
              </a:rPr>
              <a:t> (</a:t>
            </a:r>
            <a:r>
              <a:rPr lang="en-US" dirty="0" err="1" smtClean="0">
                <a:solidFill>
                  <a:srgbClr val="163E64"/>
                </a:solidFill>
              </a:rPr>
              <a:t>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denk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aan</a:t>
            </a:r>
            <a:r>
              <a:rPr lang="en-US" dirty="0" smtClean="0">
                <a:solidFill>
                  <a:srgbClr val="163E64"/>
                </a:solidFill>
              </a:rPr>
              <a:t> je target audience)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650" y="2462254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Mensen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zijn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dol</a:t>
            </a:r>
            <a:r>
              <a:rPr lang="en-US" dirty="0" smtClean="0">
                <a:solidFill>
                  <a:srgbClr val="163E64"/>
                </a:solidFill>
              </a:rPr>
              <a:t> op </a:t>
            </a:r>
            <a:r>
              <a:rPr lang="en-US" dirty="0" err="1" smtClean="0">
                <a:solidFill>
                  <a:srgbClr val="163E64"/>
                </a:solidFill>
              </a:rPr>
              <a:t>plaatjes</a:t>
            </a:r>
            <a:endParaRPr lang="en-US" dirty="0" smtClean="0">
              <a:solidFill>
                <a:srgbClr val="163E6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191" y="1346705"/>
            <a:ext cx="4163106" cy="433488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4019909" y="3619887"/>
            <a:ext cx="945928" cy="93582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2313" y="4537973"/>
            <a:ext cx="207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Duurt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lang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t="-72"/>
          <a:stretch/>
        </p:blipFill>
        <p:spPr>
          <a:xfrm>
            <a:off x="0" y="-59635"/>
            <a:ext cx="9197667" cy="6917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Nog wat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andere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hulpjes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431" y="1311085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Gratis </a:t>
            </a:r>
            <a:r>
              <a:rPr lang="en-US" dirty="0" err="1" smtClean="0">
                <a:solidFill>
                  <a:srgbClr val="163E64"/>
                </a:solidFill>
              </a:rPr>
              <a:t>afbeeldingen</a:t>
            </a:r>
            <a:r>
              <a:rPr lang="en-US" dirty="0" smtClean="0">
                <a:solidFill>
                  <a:srgbClr val="163E64"/>
                </a:solidFill>
              </a:rPr>
              <a:t>: </a:t>
            </a:r>
            <a:r>
              <a:rPr lang="en-US" dirty="0" err="1" smtClean="0">
                <a:solidFill>
                  <a:srgbClr val="163E64"/>
                </a:solidFill>
              </a:rPr>
              <a:t>Pexels</a:t>
            </a:r>
            <a:r>
              <a:rPr lang="en-US" dirty="0" smtClean="0">
                <a:solidFill>
                  <a:srgbClr val="163E64"/>
                </a:solidFill>
              </a:rPr>
              <a:t>, </a:t>
            </a:r>
            <a:r>
              <a:rPr lang="en-US" dirty="0" err="1" smtClean="0">
                <a:solidFill>
                  <a:srgbClr val="163E64"/>
                </a:solidFill>
              </a:rPr>
              <a:t>UnSplash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30" y="1920512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Keyword test</a:t>
            </a:r>
            <a:r>
              <a:rPr lang="en-US" smtClean="0">
                <a:solidFill>
                  <a:srgbClr val="163E64"/>
                </a:solidFill>
              </a:rPr>
              <a:t>: www.keywordtool.io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430" y="2636648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Random blog generator: www.hubspot.com/blog-topic-generator</a:t>
            </a:r>
            <a:r>
              <a:rPr lang="en-US" dirty="0">
                <a:solidFill>
                  <a:srgbClr val="163E64"/>
                </a:solidFill>
              </a:rPr>
              <a:t>#/</a:t>
            </a:r>
            <a:endParaRPr lang="en-US" dirty="0" smtClean="0">
              <a:solidFill>
                <a:srgbClr val="163E6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429" y="4217145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3E64"/>
                </a:solidFill>
              </a:rPr>
              <a:t>SEO: YOAST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429" y="3426896"/>
            <a:ext cx="78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3E64"/>
                </a:solidFill>
              </a:rPr>
              <a:t>Echte</a:t>
            </a:r>
            <a:r>
              <a:rPr lang="en-US" dirty="0" smtClean="0">
                <a:solidFill>
                  <a:srgbClr val="163E64"/>
                </a:solidFill>
              </a:rPr>
              <a:t> </a:t>
            </a:r>
            <a:r>
              <a:rPr lang="en-US" dirty="0" err="1" smtClean="0">
                <a:solidFill>
                  <a:srgbClr val="163E64"/>
                </a:solidFill>
              </a:rPr>
              <a:t>aanrader</a:t>
            </a:r>
            <a:r>
              <a:rPr lang="en-US" dirty="0">
                <a:solidFill>
                  <a:srgbClr val="163E64"/>
                </a:solidFill>
              </a:rPr>
              <a:t>: </a:t>
            </a:r>
            <a:r>
              <a:rPr lang="en-US" dirty="0" smtClean="0">
                <a:solidFill>
                  <a:srgbClr val="163E64"/>
                </a:solidFill>
              </a:rPr>
              <a:t>www.answerthepublic.com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48035" y="5367834"/>
            <a:ext cx="8084276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err="1" smtClean="0">
                <a:solidFill>
                  <a:srgbClr val="163E64"/>
                </a:solidFill>
                <a:latin typeface="+mn-lt"/>
              </a:rPr>
              <a:t>En</a:t>
            </a:r>
            <a:r>
              <a:rPr lang="en-US" sz="3500" dirty="0">
                <a:solidFill>
                  <a:srgbClr val="163E64"/>
                </a:solidFill>
                <a:latin typeface="+mn-lt"/>
              </a:rPr>
              <a:t> 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nu.. DOEN!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63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" t="4167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861" y="4333278"/>
            <a:ext cx="8084276" cy="1325563"/>
          </a:xfrm>
        </p:spPr>
        <p:txBody>
          <a:bodyPr anchor="t">
            <a:normAutofit/>
          </a:bodyPr>
          <a:lstStyle/>
          <a:p>
            <a:r>
              <a:rPr lang="en-US" sz="3500" dirty="0">
                <a:solidFill>
                  <a:srgbClr val="163E64"/>
                </a:solidFill>
                <a:latin typeface="+mn-lt"/>
              </a:rPr>
              <a:t>Nog </a:t>
            </a:r>
            <a:r>
              <a:rPr lang="en-US" sz="3500" dirty="0" err="1">
                <a:solidFill>
                  <a:srgbClr val="163E64"/>
                </a:solidFill>
                <a:latin typeface="+mn-lt"/>
              </a:rPr>
              <a:t>twijfels</a:t>
            </a:r>
            <a:r>
              <a:rPr lang="en-US" sz="3500" dirty="0">
                <a:solidFill>
                  <a:srgbClr val="163E64"/>
                </a:solidFill>
                <a:latin typeface="+mn-lt"/>
              </a:rPr>
              <a:t>? We can </a:t>
            </a:r>
            <a:r>
              <a:rPr lang="en-US" sz="3500" dirty="0" smtClean="0">
                <a:solidFill>
                  <a:srgbClr val="163E64"/>
                </a:solidFill>
                <a:latin typeface="+mn-lt"/>
              </a:rPr>
              <a:t>help!</a:t>
            </a:r>
            <a:endParaRPr lang="en-US" sz="3500" dirty="0">
              <a:solidFill>
                <a:srgbClr val="163E6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08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653</Words>
  <Application>Microsoft Office PowerPoint</Application>
  <PresentationFormat>On-screen Show (4:3)</PresentationFormat>
  <Paragraphs>102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Na deze crash course weet jij hoe je:</vt:lpstr>
      <vt:lpstr>1. Schrijf voor de juiste lezer</vt:lpstr>
      <vt:lpstr>2. Begin met een slechte draft</vt:lpstr>
      <vt:lpstr>3. Organiseer je content</vt:lpstr>
      <vt:lpstr>4. De meeste tijd zit ‘m in de edits</vt:lpstr>
      <vt:lpstr>5. Strik er omheen en klaar?</vt:lpstr>
      <vt:lpstr>Nog wat andere hulpjes</vt:lpstr>
      <vt:lpstr>Nog twijfels? We can help!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Schouten</dc:creator>
  <cp:lastModifiedBy>Reus, R.T.</cp:lastModifiedBy>
  <cp:revision>29</cp:revision>
  <cp:lastPrinted>2018-03-01T16:47:37Z</cp:lastPrinted>
  <dcterms:created xsi:type="dcterms:W3CDTF">2018-02-28T22:56:05Z</dcterms:created>
  <dcterms:modified xsi:type="dcterms:W3CDTF">2018-07-10T13:04:34Z</dcterms:modified>
</cp:coreProperties>
</file>